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73" r:id="rId6"/>
    <p:sldId id="274" r:id="rId7"/>
    <p:sldId id="259" r:id="rId8"/>
    <p:sldId id="260" r:id="rId9"/>
    <p:sldId id="261" r:id="rId10"/>
    <p:sldId id="262" r:id="rId11"/>
    <p:sldId id="263" r:id="rId12"/>
    <p:sldId id="264" r:id="rId13"/>
    <p:sldId id="292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79" r:id="rId22"/>
    <p:sldId id="287" r:id="rId23"/>
    <p:sldId id="280" r:id="rId24"/>
    <p:sldId id="281" r:id="rId25"/>
    <p:sldId id="278" r:id="rId26"/>
    <p:sldId id="282" r:id="rId27"/>
    <p:sldId id="283" r:id="rId28"/>
    <p:sldId id="284" r:id="rId29"/>
    <p:sldId id="285" r:id="rId30"/>
    <p:sldId id="286" r:id="rId31"/>
    <p:sldId id="299" r:id="rId32"/>
    <p:sldId id="300" r:id="rId3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tet01@nss.scot.nhs.uk" initials="m" lastIdx="1" clrIdx="0">
    <p:extLst>
      <p:ext uri="{19B8F6BF-5375-455C-9EA6-DF929625EA0E}">
        <p15:presenceInfo xmlns:p15="http://schemas.microsoft.com/office/powerpoint/2012/main" userId="S-1-5-21-664342396-1520592568-226259266-818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0D7F6-AA6A-4B73-B0AF-F8F3C9423D19}" type="datetimeFigureOut">
              <a:rPr lang="en-GB" smtClean="0"/>
              <a:pPr/>
              <a:t>30/10/2019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AFCF5-D6CF-44A6-8893-00D357004EF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shiny.rstudio.com/images/shiny-cheatsheet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anattali.com/blog/building-shiny-apps-tutorial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9"/>
            <a:ext cx="7772400" cy="2619722"/>
          </a:xfrm>
        </p:spPr>
        <p:txBody>
          <a:bodyPr/>
          <a:lstStyle/>
          <a:p>
            <a:r>
              <a:rPr lang="en-GB" dirty="0" smtClean="0"/>
              <a:t>Accelerator programme</a:t>
            </a:r>
            <a:br>
              <a:rPr lang="en-GB" dirty="0" smtClean="0"/>
            </a:br>
            <a:r>
              <a:rPr lang="en-GB" b="1" dirty="0" smtClean="0"/>
              <a:t>Interactive visualisation for the Scottish Burden of Diseases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Maite Thrower </a:t>
            </a:r>
          </a:p>
          <a:p>
            <a:r>
              <a:rPr lang="en-GB" dirty="0" smtClean="0"/>
              <a:t>Senior Analyst from Public Health Intelligence – ISD (NHS National Services Scotland)</a:t>
            </a:r>
          </a:p>
          <a:p>
            <a:r>
              <a:rPr lang="en-GB" dirty="0" smtClean="0"/>
              <a:t>&amp;</a:t>
            </a:r>
          </a:p>
          <a:p>
            <a:r>
              <a:rPr lang="en-GB" dirty="0" smtClean="0"/>
              <a:t>Caterina Constantinescu</a:t>
            </a:r>
          </a:p>
          <a:p>
            <a:r>
              <a:rPr lang="en-GB" dirty="0" smtClean="0"/>
              <a:t>Mentor and Data scientist from the Datalab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Developing plots</a:t>
            </a:r>
            <a:endParaRPr lang="en-GB" dirty="0"/>
          </a:p>
        </p:txBody>
      </p:sp>
      <p:pic>
        <p:nvPicPr>
          <p:cNvPr id="2050" name="Picture 2" descr="C:\Users\maitet01\AppData\Local\Microsoft\Windows\Temporary Internet Files\Content.Outlook\0ZHE3TED\Rplot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2724"/>
            <a:ext cx="8229600" cy="41009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Final interactive 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/>
              <a:t>User able to filter data by:</a:t>
            </a:r>
          </a:p>
          <a:p>
            <a:r>
              <a:rPr lang="en-GB" sz="2800" dirty="0" smtClean="0"/>
              <a:t>Group of disease “Disease Level II”(e.g. Cancer)</a:t>
            </a:r>
          </a:p>
          <a:p>
            <a:r>
              <a:rPr lang="en-GB" sz="2800" dirty="0" smtClean="0"/>
              <a:t>Individual diseases “Disease Level III” (e.g. Lung cancer)</a:t>
            </a:r>
          </a:p>
          <a:p>
            <a:r>
              <a:rPr lang="en-GB" sz="2800" dirty="0" smtClean="0"/>
              <a:t>Measure: DALYs, YLL (fatal), YLD (non-fatal)</a:t>
            </a:r>
          </a:p>
          <a:p>
            <a:r>
              <a:rPr lang="en-GB" sz="2800" dirty="0" smtClean="0"/>
              <a:t>Deprivation (SIMD) from 1 most deprived to 10 least deprived.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interactive 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Outputs:</a:t>
            </a:r>
          </a:p>
          <a:p>
            <a:r>
              <a:rPr lang="en-GB" dirty="0" smtClean="0"/>
              <a:t>Tree map: Big picture for the </a:t>
            </a:r>
            <a:r>
              <a:rPr lang="en-GB" dirty="0" err="1" smtClean="0"/>
              <a:t>SBoD</a:t>
            </a:r>
            <a:r>
              <a:rPr lang="en-GB" dirty="0" smtClean="0"/>
              <a:t> by diseases/conditions.</a:t>
            </a:r>
          </a:p>
          <a:p>
            <a:r>
              <a:rPr lang="en-GB" dirty="0" smtClean="0"/>
              <a:t>Heatmap: Visualisation by group of diseases (</a:t>
            </a:r>
            <a:r>
              <a:rPr lang="en-GB" dirty="0" err="1" smtClean="0"/>
              <a:t>e.g</a:t>
            </a:r>
            <a:r>
              <a:rPr lang="en-GB" dirty="0" smtClean="0"/>
              <a:t> mental and substance use disorders)</a:t>
            </a:r>
          </a:p>
          <a:p>
            <a:r>
              <a:rPr lang="en-GB" dirty="0" smtClean="0"/>
              <a:t>Line plot: Individual diseases by group age, sex and deprivation.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461837" y="2390937"/>
            <a:ext cx="2171700" cy="10470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5" name="Rectangle 4"/>
          <p:cNvSpPr/>
          <p:nvPr/>
        </p:nvSpPr>
        <p:spPr>
          <a:xfrm>
            <a:off x="4752474" y="2544280"/>
            <a:ext cx="3278605" cy="83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6" name="TextBox 5"/>
          <p:cNvSpPr txBox="1"/>
          <p:nvPr/>
        </p:nvSpPr>
        <p:spPr>
          <a:xfrm>
            <a:off x="1804737" y="2634780"/>
            <a:ext cx="15821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/>
              <a:t>UI: User Interface </a:t>
            </a:r>
            <a:r>
              <a:rPr lang="en-GB" sz="1350" dirty="0"/>
              <a:t>also called web 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2121" y="2656941"/>
            <a:ext cx="679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Server</a:t>
            </a:r>
          </a:p>
        </p:txBody>
      </p:sp>
      <p:sp>
        <p:nvSpPr>
          <p:cNvPr id="8" name="Oval 7"/>
          <p:cNvSpPr/>
          <p:nvPr/>
        </p:nvSpPr>
        <p:spPr>
          <a:xfrm>
            <a:off x="1431758" y="4063666"/>
            <a:ext cx="2231858" cy="10467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/>
        </p:nvSpPr>
        <p:spPr>
          <a:xfrm>
            <a:off x="4800600" y="4081713"/>
            <a:ext cx="3290637" cy="11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" name="TextBox 9"/>
          <p:cNvSpPr txBox="1"/>
          <p:nvPr/>
        </p:nvSpPr>
        <p:spPr>
          <a:xfrm>
            <a:off x="1925053" y="4344665"/>
            <a:ext cx="13655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GB" sz="1350" dirty="0"/>
              <a:t>Inputs</a:t>
            </a:r>
          </a:p>
          <a:p>
            <a:pPr marL="214313" indent="-214313">
              <a:buFontTx/>
              <a:buChar char="-"/>
            </a:pPr>
            <a:r>
              <a:rPr lang="en-GB" sz="1350" dirty="0"/>
              <a:t>Outputs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2337" y="4448677"/>
            <a:ext cx="2039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All the code to make the app reactive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2383756" y="3429001"/>
            <a:ext cx="327861" cy="643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4" name="Down Arrow 13"/>
          <p:cNvSpPr/>
          <p:nvPr/>
        </p:nvSpPr>
        <p:spPr>
          <a:xfrm>
            <a:off x="6269957" y="3374859"/>
            <a:ext cx="351923" cy="6978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5" name="TextBox 14"/>
          <p:cNvSpPr txBox="1"/>
          <p:nvPr/>
        </p:nvSpPr>
        <p:spPr>
          <a:xfrm>
            <a:off x="824163" y="1073361"/>
            <a:ext cx="72670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50" dirty="0"/>
              <a:t>Shiny is a package from </a:t>
            </a:r>
            <a:r>
              <a:rPr lang="en-GB" sz="1350" dirty="0" err="1"/>
              <a:t>RStudio</a:t>
            </a:r>
            <a:r>
              <a:rPr lang="en-GB" sz="1350" dirty="0"/>
              <a:t> that can be used to build interactive web pages with R.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7516" y="5387140"/>
            <a:ext cx="82476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While that may sound scary because of the words “web pages”, it’s geared to R users who have 0 experience with web development, and you do not need to know any HTML/CSS/JavaScript.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4163" y="1518987"/>
            <a:ext cx="7852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50" dirty="0"/>
              <a:t>Every Shiny app is composed of a two parts: a web page that shows the app to the user, and a computer that powers the app.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383543" y="2340815"/>
            <a:ext cx="414291" cy="43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315080" y="2366739"/>
            <a:ext cx="499311" cy="310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-Point Star 21"/>
          <p:cNvSpPr/>
          <p:nvPr/>
        </p:nvSpPr>
        <p:spPr>
          <a:xfrm>
            <a:off x="3674913" y="1957029"/>
            <a:ext cx="748967" cy="85806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23" name="TextBox 22"/>
          <p:cNvSpPr txBox="1"/>
          <p:nvPr/>
        </p:nvSpPr>
        <p:spPr>
          <a:xfrm>
            <a:off x="3755402" y="2854435"/>
            <a:ext cx="898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Shiny App</a:t>
            </a:r>
          </a:p>
        </p:txBody>
      </p:sp>
      <p:sp>
        <p:nvSpPr>
          <p:cNvPr id="25" name="Oval 24"/>
          <p:cNvSpPr/>
          <p:nvPr/>
        </p:nvSpPr>
        <p:spPr>
          <a:xfrm>
            <a:off x="3633536" y="3374859"/>
            <a:ext cx="921920" cy="8452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26" name="TextBox 25"/>
          <p:cNvSpPr txBox="1"/>
          <p:nvPr/>
        </p:nvSpPr>
        <p:spPr>
          <a:xfrm>
            <a:off x="3635791" y="3663303"/>
            <a:ext cx="1082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Computer/server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20226" y="2933940"/>
            <a:ext cx="21235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Powers the app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7664" y="332656"/>
            <a:ext cx="6483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Design of a shiny app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82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1402" y="588585"/>
            <a:ext cx="392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UI: User interface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4479" y="1029007"/>
            <a:ext cx="7068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50" dirty="0"/>
              <a:t>It is just a web document that the user gets to see, it’s HTML that you write using </a:t>
            </a:r>
            <a:r>
              <a:rPr lang="en-GB" sz="1050" dirty="0" err="1"/>
              <a:t>Shiny’s</a:t>
            </a:r>
            <a:r>
              <a:rPr lang="en-GB" sz="1050" dirty="0"/>
              <a:t> function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50" dirty="0"/>
              <a:t>The UI is responsible for creating the layout of the app and telling Shiny exactly where things go.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50" dirty="0" smtClean="0"/>
              <a:t>You add all your inputs e.g. numeric input, select input, etc…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50" dirty="0" smtClean="0"/>
              <a:t>You add all your </a:t>
            </a:r>
            <a:r>
              <a:rPr lang="en-GB" sz="1050" dirty="0" err="1" smtClean="0"/>
              <a:t>outpurs</a:t>
            </a:r>
            <a:r>
              <a:rPr lang="en-GB" sz="1050" dirty="0" smtClean="0"/>
              <a:t> e.g. graph, map, a table, </a:t>
            </a:r>
            <a:r>
              <a:rPr lang="en-GB" sz="1050" dirty="0" err="1" smtClean="0"/>
              <a:t>etc</a:t>
            </a:r>
            <a:endParaRPr lang="en-GB" sz="1050" dirty="0" smtClean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50" dirty="0">
                <a:hlinkClick r:id="rId2"/>
              </a:rPr>
              <a:t>https://</a:t>
            </a:r>
            <a:r>
              <a:rPr lang="en-GB" sz="1050" dirty="0" smtClean="0">
                <a:hlinkClick r:id="rId2"/>
              </a:rPr>
              <a:t>shiny.rstudio.com/images/shiny-cheatsheet.pdf</a:t>
            </a:r>
            <a:endParaRPr lang="en-GB" sz="1050" dirty="0" smtClean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50" dirty="0" smtClean="0"/>
              <a:t>In the UI you also created your outputs: plot, table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79" y="2547116"/>
            <a:ext cx="3300413" cy="535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97" y="2547116"/>
            <a:ext cx="1628775" cy="1521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2502" y="3806680"/>
            <a:ext cx="2598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Server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8621" y="4491059"/>
            <a:ext cx="76821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/>
              <a:t>The server is responsible for the logic of the app; it’s the set of instructions that tell the web page what to show when the user interacts with the </a:t>
            </a:r>
            <a:r>
              <a:rPr lang="en-GB" sz="1050" dirty="0" smtClean="0"/>
              <a:t>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 smtClean="0"/>
              <a:t>Make an output to react to an input.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 smtClean="0"/>
              <a:t>Reactivity</a:t>
            </a:r>
            <a:r>
              <a:rPr lang="en-GB" sz="1050" dirty="0"/>
              <a:t>: it means that when the value of a variable x changes, then anything that relies on x gets re-evaluated</a:t>
            </a:r>
            <a:endParaRPr lang="en-GB" sz="1050" dirty="0" smtClean="0"/>
          </a:p>
          <a:p>
            <a:endParaRPr lang="en-GB" sz="1050" dirty="0" smtClean="0"/>
          </a:p>
          <a:p>
            <a:endParaRPr lang="en-GB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0" y="5452437"/>
            <a:ext cx="3293269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2430435"/>
            <a:ext cx="2190750" cy="163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7102" y="3233680"/>
            <a:ext cx="1899329" cy="70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8" y="1556792"/>
            <a:ext cx="7491875" cy="355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592" y="62068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Examples of inputs in shiny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65331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04958"/>
            <a:ext cx="3734604" cy="18864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404664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Examples of output examples</a:t>
            </a:r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933056"/>
            <a:ext cx="4669730" cy="1987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58" y="3803744"/>
            <a:ext cx="3507674" cy="2245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004958"/>
            <a:ext cx="4032448" cy="19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87" y="3817144"/>
            <a:ext cx="2962275" cy="44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9" y="4701926"/>
            <a:ext cx="2638425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219" y="476672"/>
            <a:ext cx="679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Server: writing the server function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75219" y="1052736"/>
            <a:ext cx="76572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The server function is always defined with two arguments: </a:t>
            </a:r>
            <a:r>
              <a:rPr lang="en-GB" sz="1400" i="1" dirty="0" smtClean="0"/>
              <a:t>input</a:t>
            </a:r>
            <a:r>
              <a:rPr lang="en-GB" sz="1400" dirty="0" smtClean="0"/>
              <a:t> and </a:t>
            </a:r>
            <a:r>
              <a:rPr lang="en-GB" sz="1400" i="1" dirty="0" smtClean="0"/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 smtClean="0"/>
              <a:t>Inputs </a:t>
            </a:r>
            <a:r>
              <a:rPr lang="en-GB" sz="1400" dirty="0" smtClean="0"/>
              <a:t>is a list you will read values </a:t>
            </a:r>
            <a:r>
              <a:rPr lang="en-GB" sz="1400" i="1" dirty="0" smtClean="0"/>
              <a:t>from</a:t>
            </a:r>
            <a:r>
              <a:rPr lang="en-GB" sz="1400" dirty="0" smtClean="0"/>
              <a:t> and </a:t>
            </a:r>
            <a:r>
              <a:rPr lang="en-GB" sz="1400" i="1" dirty="0" smtClean="0"/>
              <a:t>output</a:t>
            </a:r>
            <a:r>
              <a:rPr lang="en-GB" sz="1400" dirty="0" smtClean="0"/>
              <a:t> is a list you will write values </a:t>
            </a:r>
            <a:r>
              <a:rPr lang="en-GB" sz="1400" i="1" dirty="0" smtClean="0"/>
              <a:t>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 smtClean="0"/>
              <a:t>Inputs </a:t>
            </a:r>
            <a:r>
              <a:rPr lang="en-GB" sz="1400" dirty="0" smtClean="0"/>
              <a:t>will contain the values of all the different inputs at any given time, and </a:t>
            </a:r>
            <a:r>
              <a:rPr lang="en-GB" sz="1400" i="1" dirty="0" smtClean="0"/>
              <a:t>output</a:t>
            </a:r>
            <a:r>
              <a:rPr lang="en-GB" sz="1400" dirty="0" smtClean="0"/>
              <a:t> is where you will save output objects (such as plots and tables) to display in your app.</a:t>
            </a:r>
            <a:endParaRPr lang="en-GB" sz="1400" i="1" dirty="0" smtClean="0"/>
          </a:p>
          <a:p>
            <a:endParaRPr lang="en-GB" sz="1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15" y="2284288"/>
            <a:ext cx="3524250" cy="112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33" y="3951907"/>
            <a:ext cx="4333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04664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The final shiny app</a:t>
            </a:r>
            <a:endParaRPr lang="en-GB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052736"/>
            <a:ext cx="5964138" cy="54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7672076" cy="2594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3768" y="90872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Display of final shiny app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9156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aim was to produce an interactive data visualisation to engage different audiences.</a:t>
            </a:r>
          </a:p>
          <a:p>
            <a:endParaRPr lang="en-GB" dirty="0"/>
          </a:p>
          <a:p>
            <a:r>
              <a:rPr lang="en-GB" dirty="0" smtClean="0"/>
              <a:t>The Global Burden of Diseases has already developed examples of interactive visualisation.</a:t>
            </a:r>
          </a:p>
          <a:p>
            <a:endParaRPr lang="en-GB" dirty="0"/>
          </a:p>
          <a:p>
            <a:r>
              <a:rPr lang="en-GB" dirty="0" smtClean="0"/>
              <a:t>Scottish Burden of Disease had already developed a static bubble chart.</a:t>
            </a:r>
          </a:p>
          <a:p>
            <a:pPr>
              <a:buNone/>
            </a:pP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564904"/>
            <a:ext cx="6552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/>
              <a:t>The Scottish Burden of Diseases app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1485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185227"/>
            <a:ext cx="8001000" cy="448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Scottish Burden of Diseases: </a:t>
            </a:r>
            <a:r>
              <a:rPr lang="en-GB" sz="2000" dirty="0" err="1" smtClean="0"/>
              <a:t>Treemap</a:t>
            </a:r>
            <a:r>
              <a:rPr lang="en-GB" sz="2000" dirty="0" smtClean="0"/>
              <a:t> by DALYs (disability-adjusted life year)</a:t>
            </a:r>
            <a:r>
              <a:rPr lang="en-GB" sz="1800" dirty="0" smtClean="0"/>
              <a:t/>
            </a:r>
            <a:br>
              <a:rPr lang="en-GB" sz="1800" dirty="0" smtClean="0"/>
            </a:b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Treemap</a:t>
            </a:r>
            <a:r>
              <a:rPr lang="en-GB" dirty="0" smtClean="0"/>
              <a:t> (shiny)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Treemapping</a:t>
            </a:r>
            <a:r>
              <a:rPr lang="en-GB" dirty="0"/>
              <a:t> is a method for displaying hierarchical data by using nested </a:t>
            </a:r>
            <a:r>
              <a:rPr lang="en-GB" dirty="0" smtClean="0"/>
              <a:t>rectangles</a:t>
            </a:r>
          </a:p>
          <a:p>
            <a:r>
              <a:rPr lang="en-GB" dirty="0"/>
              <a:t>A rectangle's area in a </a:t>
            </a:r>
            <a:r>
              <a:rPr lang="en-GB" dirty="0" err="1"/>
              <a:t>treemap</a:t>
            </a:r>
            <a:r>
              <a:rPr lang="en-GB" dirty="0"/>
              <a:t> is proportional to the data it shows</a:t>
            </a:r>
            <a:r>
              <a:rPr lang="en-GB" dirty="0" smtClean="0"/>
              <a:t>.</a:t>
            </a:r>
          </a:p>
          <a:p>
            <a:r>
              <a:rPr lang="en-GB" dirty="0"/>
              <a:t>Using </a:t>
            </a:r>
            <a:r>
              <a:rPr lang="en-GB" dirty="0" err="1"/>
              <a:t>colors</a:t>
            </a:r>
            <a:r>
              <a:rPr lang="en-GB" dirty="0"/>
              <a:t> and sizes that show the data variability helps to quickly see patterns that are difficult to observe from other types of </a:t>
            </a:r>
            <a:r>
              <a:rPr lang="en-GB" dirty="0" smtClean="0"/>
              <a:t>visualizations</a:t>
            </a:r>
          </a:p>
          <a:p>
            <a:r>
              <a:rPr lang="en-GB" dirty="0" err="1"/>
              <a:t>treemaps</a:t>
            </a:r>
            <a:r>
              <a:rPr lang="en-GB" dirty="0"/>
              <a:t> help to show lots of information without cluttering our </a:t>
            </a:r>
            <a:r>
              <a:rPr lang="en-GB" dirty="0" err="1"/>
              <a:t>vizualization</a:t>
            </a:r>
            <a:r>
              <a:rPr lang="en-GB" dirty="0"/>
              <a:t> and hence they are a nice way of creating interactive graphs.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666080"/>
            <a:ext cx="4968552" cy="27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792087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76064"/>
          </a:xfrm>
        </p:spPr>
        <p:txBody>
          <a:bodyPr>
            <a:noAutofit/>
          </a:bodyPr>
          <a:lstStyle/>
          <a:p>
            <a:r>
              <a:rPr lang="en-GB" sz="1800" dirty="0" smtClean="0"/>
              <a:t>Scottish Burden of Diseases by wealthiest areas</a:t>
            </a:r>
            <a:br>
              <a:rPr lang="en-GB" sz="1800" dirty="0" smtClean="0"/>
            </a:b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13690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2008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Scottish Burden of Diseases by poorest areas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" y="937260"/>
            <a:ext cx="8862060" cy="498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59632" y="33265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Scottish Burden of diseases: </a:t>
            </a:r>
            <a:r>
              <a:rPr lang="en-GB" dirty="0" err="1" smtClean="0"/>
              <a:t>Heatmap</a:t>
            </a:r>
            <a:r>
              <a:rPr lang="en-GB" dirty="0" smtClean="0"/>
              <a:t> by group of diseases and DALYs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935672"/>
            <a:ext cx="8864600" cy="498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en-GB" sz="1800" dirty="0" smtClean="0"/>
              <a:t>Scottish Burden of Diseases: self-harm and interpersonal violence group displayed by balloon plot </a:t>
            </a:r>
            <a:endParaRPr lang="en-GB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935672"/>
            <a:ext cx="8864600" cy="498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Scottish Burden of Diseases: Alcohol use disorder by genre, age group and deprivation deciles ( Line plots by DALYs) </a:t>
            </a:r>
            <a:endParaRPr lang="en-GB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340768"/>
            <a:ext cx="828092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Scottish Burden of Diseases: Low back and neck pain by genre, age group and deprivation deciles ( Line plots by YLD)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748463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Scottish Burden of Diseases: Eating disorders by genre, age group and deprivation deciles ( Line plots by YLD) </a:t>
            </a: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80728"/>
            <a:ext cx="846043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3717032"/>
            <a:ext cx="88963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87624" y="404664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Global Burden of Disease Study (GBD)  by </a:t>
            </a:r>
            <a:r>
              <a:rPr lang="en-GB" sz="2000" b="1" dirty="0" smtClean="0"/>
              <a:t>Institute for Health Metrics and Evaluation,  </a:t>
            </a:r>
            <a:r>
              <a:rPr lang="en-GB" sz="2000" dirty="0" smtClean="0"/>
              <a:t>GBD 2016 , 2018 University of Washington</a:t>
            </a:r>
            <a:endParaRPr lang="en-GB" sz="20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GB" sz="1800" dirty="0" smtClean="0"/>
              <a:t>Scottish Burden of Diseases: Suicide and self-harm related injuries by genre, age group and deprivation deciles ( Line plots by YLL) </a:t>
            </a:r>
            <a:endParaRPr lang="en-GB" sz="1800" dirty="0"/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68760"/>
            <a:ext cx="828091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99592" y="6165304"/>
            <a:ext cx="7128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SIMD: The Scottish Index of Multiple Deprivation</a:t>
            </a:r>
          </a:p>
          <a:p>
            <a:r>
              <a:rPr lang="en-GB" sz="1100" dirty="0" smtClean="0"/>
              <a:t>1 “Most deprived areas” and 10 “Least deprived areas”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Long Term Conditions app (maps)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14" y="1988840"/>
            <a:ext cx="8453571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Long Term Conditions (tables)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7416986" cy="1936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592" y="4509120"/>
            <a:ext cx="712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Shiny </a:t>
            </a:r>
            <a:r>
              <a:rPr lang="en-GB" dirty="0"/>
              <a:t>tutorial: </a:t>
            </a:r>
            <a:r>
              <a:rPr lang="en-GB" dirty="0">
                <a:hlinkClick r:id="rId3"/>
              </a:rPr>
              <a:t>https://deanattali.com/blog/building-shiny-apps-tutorial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9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SBoD</a:t>
            </a:r>
            <a:r>
              <a:rPr lang="en-GB" dirty="0" smtClean="0"/>
              <a:t> Data Visualisation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770485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Scottish Burden of diseases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dirty="0" smtClean="0"/>
              <a:t> Burden of disease is a </a:t>
            </a:r>
            <a:r>
              <a:rPr lang="en-GB" b="1" dirty="0" smtClean="0"/>
              <a:t>measure</a:t>
            </a:r>
            <a:r>
              <a:rPr lang="en-GB" dirty="0" smtClean="0"/>
              <a:t> of the </a:t>
            </a:r>
            <a:r>
              <a:rPr lang="en-GB" b="1" dirty="0" smtClean="0"/>
              <a:t>health of the population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It aims to </a:t>
            </a:r>
            <a:r>
              <a:rPr lang="en-GB" b="1" dirty="0" smtClean="0"/>
              <a:t>quantify</a:t>
            </a:r>
            <a:r>
              <a:rPr lang="en-GB" dirty="0" smtClean="0"/>
              <a:t> the difference between:</a:t>
            </a:r>
          </a:p>
          <a:p>
            <a:endParaRPr lang="en-GB" dirty="0" smtClean="0"/>
          </a:p>
          <a:p>
            <a:pPr>
              <a:buNone/>
            </a:pPr>
            <a:r>
              <a:rPr lang="en-GB" dirty="0" smtClean="0"/>
              <a:t>	a) living to old age in good health </a:t>
            </a:r>
          </a:p>
          <a:p>
            <a:endParaRPr lang="en-GB" dirty="0" smtClean="0"/>
          </a:p>
          <a:p>
            <a:pPr>
              <a:buNone/>
            </a:pPr>
            <a:r>
              <a:rPr lang="en-GB" dirty="0" smtClean="0"/>
              <a:t>	b) and the situation in which healthy life is shortened by illness, injury, disability and early death.</a:t>
            </a:r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measures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400" b="1" dirty="0" smtClean="0"/>
              <a:t>DALY ( disability-adjusted life year) </a:t>
            </a:r>
            <a:r>
              <a:rPr lang="en-GB" sz="2400" dirty="0" smtClean="0"/>
              <a:t>is the measure used to describe the overall burden of disease and combines:</a:t>
            </a:r>
          </a:p>
          <a:p>
            <a:pPr>
              <a:buNone/>
            </a:pPr>
            <a:endParaRPr lang="en-GB" sz="2400" dirty="0"/>
          </a:p>
          <a:p>
            <a:r>
              <a:rPr lang="en-GB" sz="2400" b="1" dirty="0" smtClean="0"/>
              <a:t>Fatal burden: </a:t>
            </a:r>
            <a:r>
              <a:rPr lang="en-GB" sz="2400" dirty="0"/>
              <a:t>y</a:t>
            </a:r>
            <a:r>
              <a:rPr lang="en-GB" sz="2400" dirty="0" smtClean="0"/>
              <a:t>ears lost because of early death – years of life lost (YLL)</a:t>
            </a:r>
          </a:p>
          <a:p>
            <a:pPr>
              <a:buNone/>
            </a:pPr>
            <a:endParaRPr lang="en-GB" sz="2400" dirty="0"/>
          </a:p>
          <a:p>
            <a:r>
              <a:rPr lang="en-GB" sz="2400" b="1" dirty="0" smtClean="0"/>
              <a:t>Non-fatal burden</a:t>
            </a:r>
            <a:r>
              <a:rPr lang="en-GB" sz="2400" dirty="0" smtClean="0"/>
              <a:t>: years lost because they are lived in less than ideal health – years lived with disability (YLD)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</p:txBody>
      </p:sp>
      <p:sp>
        <p:nvSpPr>
          <p:cNvPr id="4" name="Oval 3"/>
          <p:cNvSpPr/>
          <p:nvPr/>
        </p:nvSpPr>
        <p:spPr>
          <a:xfrm>
            <a:off x="1331640" y="5301208"/>
            <a:ext cx="108012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DALY</a:t>
            </a:r>
            <a:endParaRPr lang="en-GB" dirty="0"/>
          </a:p>
        </p:txBody>
      </p:sp>
      <p:sp>
        <p:nvSpPr>
          <p:cNvPr id="5" name="Equal 4"/>
          <p:cNvSpPr/>
          <p:nvPr/>
        </p:nvSpPr>
        <p:spPr>
          <a:xfrm>
            <a:off x="2699792" y="5373216"/>
            <a:ext cx="504056" cy="3600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79912" y="5301208"/>
            <a:ext cx="100811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YLL</a:t>
            </a:r>
            <a:endParaRPr lang="en-GB" dirty="0"/>
          </a:p>
        </p:txBody>
      </p:sp>
      <p:sp>
        <p:nvSpPr>
          <p:cNvPr id="7" name="Plus 6"/>
          <p:cNvSpPr/>
          <p:nvPr/>
        </p:nvSpPr>
        <p:spPr>
          <a:xfrm>
            <a:off x="5220072" y="5373216"/>
            <a:ext cx="288032" cy="2880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084168" y="5301208"/>
            <a:ext cx="86409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YLD</a:t>
            </a:r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of the 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First objective: to produce a static tree map of the burden of diseases with </a:t>
            </a:r>
            <a:r>
              <a:rPr lang="en-GB" dirty="0" err="1" smtClean="0"/>
              <a:t>ggplots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Mentoring: brain storming for the visualisation design, technology to use, learning program, resources such as: website, tutorials etc. </a:t>
            </a:r>
          </a:p>
          <a:p>
            <a:endParaRPr lang="en-GB" dirty="0"/>
          </a:p>
          <a:p>
            <a:r>
              <a:rPr lang="en-GB" dirty="0" smtClean="0"/>
              <a:t>Working once a week with mentor Caterina Constantinescu from Datalab.</a:t>
            </a:r>
          </a:p>
          <a:p>
            <a:pPr>
              <a:buNone/>
            </a:pP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draft...a way to go!</a:t>
            </a:r>
            <a:endParaRPr lang="en-GB" dirty="0"/>
          </a:p>
        </p:txBody>
      </p:sp>
      <p:pic>
        <p:nvPicPr>
          <p:cNvPr id="4" name="Content Placeholder 3" descr="Graphic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3483" y="1600200"/>
            <a:ext cx="677703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Accelerator journey starts....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to prepare data in R, </a:t>
            </a:r>
          </a:p>
          <a:p>
            <a:r>
              <a:rPr lang="en-GB" dirty="0" smtClean="0"/>
              <a:t>How to produce charts and plots in </a:t>
            </a:r>
            <a:r>
              <a:rPr lang="en-GB" dirty="0" err="1" smtClean="0"/>
              <a:t>ggplots</a:t>
            </a:r>
            <a:r>
              <a:rPr lang="en-GB" dirty="0" smtClean="0"/>
              <a:t>.</a:t>
            </a:r>
          </a:p>
          <a:p>
            <a:r>
              <a:rPr lang="en-GB" dirty="0" smtClean="0"/>
              <a:t>How to create an app with Shiny.</a:t>
            </a:r>
          </a:p>
          <a:p>
            <a:r>
              <a:rPr lang="en-GB" dirty="0" smtClean="0"/>
              <a:t>How to produce three different plots in Shiny by different reactive variables.</a:t>
            </a:r>
          </a:p>
          <a:p>
            <a:r>
              <a:rPr lang="en-GB" dirty="0" smtClean="0"/>
              <a:t>And move from a static tree map to a Interactive Data visualisation with Shiny!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1192</Words>
  <Application>Microsoft Office PowerPoint</Application>
  <PresentationFormat>On-screen Show (4:3)</PresentationFormat>
  <Paragraphs>126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Accelerator programme Interactive visualisation for the Scottish Burden of Diseases  </vt:lpstr>
      <vt:lpstr>Project </vt:lpstr>
      <vt:lpstr>PowerPoint Presentation</vt:lpstr>
      <vt:lpstr>SBoD Data Visualisation</vt:lpstr>
      <vt:lpstr>Scottish Burden of diseases</vt:lpstr>
      <vt:lpstr>Key measures</vt:lpstr>
      <vt:lpstr>Development of the visualisation</vt:lpstr>
      <vt:lpstr>First draft...a way to go!</vt:lpstr>
      <vt:lpstr>Accelerator journey starts....</vt:lpstr>
      <vt:lpstr>Developing plots</vt:lpstr>
      <vt:lpstr>Final interactive visualisation</vt:lpstr>
      <vt:lpstr>Final interactive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Scottish Burden of Diseases: Treemap by DALYs (disability-adjusted life year) </vt:lpstr>
      <vt:lpstr>Treemap (shiny)</vt:lpstr>
      <vt:lpstr>Scottish Burden of Diseases by wealthiest areas </vt:lpstr>
      <vt:lpstr>Scottish Burden of Diseases by poorest areas</vt:lpstr>
      <vt:lpstr>PowerPoint Presentation</vt:lpstr>
      <vt:lpstr>Scottish Burden of Diseases: self-harm and interpersonal violence group displayed by balloon plot </vt:lpstr>
      <vt:lpstr>Scottish Burden of Diseases: Alcohol use disorder by genre, age group and deprivation deciles ( Line plots by DALYs) </vt:lpstr>
      <vt:lpstr>Scottish Burden of Diseases: Low back and neck pain by genre, age group and deprivation deciles ( Line plots by YLD) </vt:lpstr>
      <vt:lpstr>Scottish Burden of Diseases: Eating disorders by genre, age group and deprivation deciles ( Line plots by YLD) </vt:lpstr>
      <vt:lpstr>Scottish Burden of Diseases: Suicide and self-harm related injuries by genre, age group and deprivation deciles ( Line plots by YLL) </vt:lpstr>
      <vt:lpstr>Long Term Conditions app (maps)</vt:lpstr>
      <vt:lpstr>Long Term Conditions (tables)</vt:lpstr>
    </vt:vector>
  </TitlesOfParts>
  <Company>NHS NSS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Accelerator programme Interactive visualisation for the Scottish Burden of Diseases</dc:title>
  <dc:creator>maitet01</dc:creator>
  <cp:lastModifiedBy>maitet01@nss.scot.nhs.uk</cp:lastModifiedBy>
  <cp:revision>62</cp:revision>
  <cp:lastPrinted>2019-10-30T09:07:50Z</cp:lastPrinted>
  <dcterms:created xsi:type="dcterms:W3CDTF">2018-09-04T13:05:02Z</dcterms:created>
  <dcterms:modified xsi:type="dcterms:W3CDTF">2019-10-30T13:44:56Z</dcterms:modified>
</cp:coreProperties>
</file>